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7" r:id="rId6"/>
    <p:sldId id="261" r:id="rId7"/>
    <p:sldId id="262" r:id="rId8"/>
    <p:sldId id="263" r:id="rId9"/>
    <p:sldId id="268" r:id="rId10"/>
    <p:sldId id="260" r:id="rId11"/>
    <p:sldId id="270" r:id="rId12"/>
    <p:sldId id="269" r:id="rId13"/>
    <p:sldId id="264" r:id="rId14"/>
    <p:sldId id="266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3"/>
    <a:srgbClr val="CEC7C1"/>
    <a:srgbClr val="9A9B9D"/>
    <a:srgbClr val="AEB0AF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2" autoAdjust="0"/>
    <p:restoredTop sz="95161" autoAdjust="0"/>
  </p:normalViewPr>
  <p:slideViewPr>
    <p:cSldViewPr snapToGrid="0" showGuides="1">
      <p:cViewPr varScale="1">
        <p:scale>
          <a:sx n="99" d="100"/>
          <a:sy n="99" d="100"/>
        </p:scale>
        <p:origin x="91" y="29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6/17/2026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lemenv/PyDevic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972564" cy="535531"/>
          </a:xfrm>
        </p:spPr>
        <p:txBody>
          <a:bodyPr/>
          <a:lstStyle/>
          <a:p>
            <a:r>
              <a:rPr lang="en-US" dirty="0" err="1"/>
              <a:t>PyDevice</a:t>
            </a:r>
            <a:r>
              <a:rPr lang="en-US" dirty="0"/>
              <a:t> for Python IOC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Klemen Vodopivec, Kay Kasemir,</a:t>
            </a:r>
            <a:br>
              <a:rPr lang="en-US" dirty="0"/>
            </a:br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750E-32B2-0441-B75B-C6158730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demo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5A7D04-15F2-AA48-BCAF-DA77FEEC7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400" y="838752"/>
            <a:ext cx="10721754" cy="4910328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02710-9433-87DB-3FDC-DEBDD42DFDB8}"/>
              </a:ext>
            </a:extLst>
          </p:cNvPr>
          <p:cNvSpPr txBox="1"/>
          <p:nvPr/>
        </p:nvSpPr>
        <p:spPr>
          <a:xfrm>
            <a:off x="4768512" y="4929719"/>
            <a:ext cx="6922088" cy="10895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/examples/19_python</a:t>
            </a:r>
            <a:r>
              <a:rPr lang="en-US" dirty="0">
                <a:latin typeface="+mn-lt"/>
              </a:rPr>
              <a:t>: 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pyiocApp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/Db </a:t>
            </a:r>
            <a:r>
              <a:rPr lang="en-US" dirty="0">
                <a:latin typeface="+mn-lt"/>
              </a:rPr>
              <a:t>and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iocBoot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pyioc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:</a:t>
            </a:r>
            <a:endParaRPr lang="en-US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Check </a:t>
            </a:r>
            <a:r>
              <a:rPr lang="en-US" dirty="0" err="1">
                <a:latin typeface="+mn-lt"/>
              </a:rPr>
              <a:t>weather.py</a:t>
            </a:r>
            <a:endParaRPr lang="en-US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Study 3_weather.db</a:t>
            </a:r>
          </a:p>
          <a:p>
            <a:pPr marL="342900" indent="-342900" algn="l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latin typeface="+mn-lt"/>
              </a:rPr>
              <a:t>Run 3_st.cmd   and  </a:t>
            </a:r>
            <a:r>
              <a:rPr lang="en-US" dirty="0" err="1">
                <a:latin typeface="+mn-lt"/>
              </a:rPr>
              <a:t>weather.bob</a:t>
            </a:r>
            <a:r>
              <a:rPr lang="en-US" dirty="0">
                <a:latin typeface="+mn-lt"/>
              </a:rPr>
              <a:t> display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A54299-34F8-7877-487F-B286641974FA}"/>
              </a:ext>
            </a:extLst>
          </p:cNvPr>
          <p:cNvSpPr txBox="1"/>
          <p:nvPr/>
        </p:nvSpPr>
        <p:spPr>
          <a:xfrm>
            <a:off x="3193612" y="6150428"/>
            <a:ext cx="6494085" cy="6740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Why “</a:t>
            </a:r>
            <a:r>
              <a:rPr lang="en-US" sz="1400" dirty="0" err="1">
                <a:latin typeface="+mn-lt"/>
              </a:rPr>
              <a:t>Fahrenh</a:t>
            </a:r>
            <a:r>
              <a:rPr lang="en-US" sz="1400" dirty="0">
                <a:latin typeface="+mn-lt"/>
              </a:rPr>
              <a:t>”?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EGU is “Fahrenheit”, but CA DBR_CTRL_DOUBLE uses MAX_UNITS_SIZE of 8.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Fine with PVA!</a:t>
            </a:r>
          </a:p>
        </p:txBody>
      </p:sp>
    </p:spTree>
    <p:extLst>
      <p:ext uri="{BB962C8B-B14F-4D97-AF65-F5344CB8AC3E}">
        <p14:creationId xmlns:p14="http://schemas.microsoft.com/office/powerpoint/2010/main" val="268810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3E6A-A06B-604A-8C36-B27BA6F5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4224-B3F8-7C46-86AA-51FB89076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Python with CA server &amp; client libs can act as IOC</a:t>
            </a:r>
          </a:p>
          <a:p>
            <a:r>
              <a:rPr lang="en-US" dirty="0"/>
              <a:t>Great tool to have</a:t>
            </a:r>
          </a:p>
          <a:p>
            <a:r>
              <a:rPr lang="en-US" dirty="0"/>
              <a:t>Doesn’t replace all IOCs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PyDevice</a:t>
            </a:r>
            <a:r>
              <a:rPr lang="en-US" dirty="0"/>
              <a:t> can use Python within an IOC</a:t>
            </a:r>
            <a:br>
              <a:rPr lang="en-US" dirty="0"/>
            </a:br>
            <a:r>
              <a:rPr lang="en-US" dirty="0">
                <a:hlinkClick r:id="rId2"/>
              </a:rPr>
              <a:t>https://github.com/klemenv/PyDevice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2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DF0F1-1A86-5C49-ADE6-1F1027B8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Python? Why Python IOC?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7C11-4BB2-A841-A328-083A1226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08818"/>
            <a:ext cx="11430000" cy="5314283"/>
          </a:xfrm>
        </p:spPr>
        <p:txBody>
          <a:bodyPr/>
          <a:lstStyle/>
          <a:p>
            <a:r>
              <a:rPr lang="en-US" dirty="0"/>
              <a:t>Python widely adopted language, easy to learn, develop, test</a:t>
            </a:r>
          </a:p>
          <a:p>
            <a:pPr marL="398463" lvl="1" indent="0">
              <a:buNone/>
            </a:pPr>
            <a:r>
              <a:rPr lang="en-US" dirty="0"/>
              <a:t>… and maintain?</a:t>
            </a:r>
          </a:p>
          <a:p>
            <a:r>
              <a:rPr lang="en-US" dirty="0"/>
              <a:t>Large set of readily available high-level functions</a:t>
            </a:r>
          </a:p>
          <a:p>
            <a:pPr lvl="1"/>
            <a:r>
              <a:rPr lang="en-US" dirty="0"/>
              <a:t>Crunching data (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Interfacing external sources: Databases, web services</a:t>
            </a:r>
          </a:p>
          <a:p>
            <a:r>
              <a:rPr lang="en-US" dirty="0"/>
              <a:t>When existing EPICS functionality doesn’t cover the new use case … but want to use robust EPICS infrastructure</a:t>
            </a:r>
          </a:p>
          <a:p>
            <a:pPr lvl="1"/>
            <a:r>
              <a:rPr lang="en-US" sz="2000" dirty="0"/>
              <a:t>IOC shell (interactive console, commands, logging)</a:t>
            </a:r>
          </a:p>
          <a:p>
            <a:pPr lvl="1"/>
            <a:r>
              <a:rPr lang="en-US" sz="2000" dirty="0"/>
              <a:t>Reliable CA &amp; PVA communication</a:t>
            </a:r>
          </a:p>
          <a:p>
            <a:pPr lvl="1"/>
            <a:r>
              <a:rPr lang="en-US" sz="2000" dirty="0"/>
              <a:t>Archives, alarms, autosave</a:t>
            </a:r>
          </a:p>
          <a:p>
            <a:pPr lvl="1"/>
            <a:r>
              <a:rPr lang="en-US" sz="2000" dirty="0"/>
              <a:t>GUI tools</a:t>
            </a:r>
          </a:p>
        </p:txBody>
      </p:sp>
    </p:spTree>
    <p:extLst>
      <p:ext uri="{BB962C8B-B14F-4D97-AF65-F5344CB8AC3E}">
        <p14:creationId xmlns:p14="http://schemas.microsoft.com/office/powerpoint/2010/main" val="124416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D5584-92E1-8F4E-AD03-52A0C739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Proposal Database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E2444-64EC-3F42-AA83-BC0F6C53C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6" y="945840"/>
            <a:ext cx="11730790" cy="496632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3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443B-DD6D-D248-B33A-027996C6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Computations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F4973-4B24-3E4D-8086-F873FD813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841943"/>
            <a:ext cx="4269848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B0C3D-99CD-F546-A4EF-AF8C93E0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17" y="3227824"/>
            <a:ext cx="4830590" cy="345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8C6016-98B4-754C-89A6-0B463EF39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231" y="92508"/>
            <a:ext cx="5542945" cy="483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143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B7E6-9B52-7E4C-A60F-7ECAFBB4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Energy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28708-E424-A74B-A587-22689A090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600" y="6337300"/>
            <a:ext cx="9042400" cy="520700"/>
          </a:xfrm>
        </p:spPr>
        <p:txBody>
          <a:bodyPr/>
          <a:lstStyle/>
          <a:p>
            <a:r>
              <a:rPr lang="en-US" sz="2400" dirty="0"/>
              <a:t>Could use sequencer, but had existing python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AFEA3-D329-174E-A9DC-A24F85C34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67" y="813816"/>
            <a:ext cx="9575800" cy="5369178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931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A6BC-71F3-D24B-AB94-DC42522A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Python IOC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2886E-D199-544E-921E-3EAF1F4B7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47" y="1154859"/>
            <a:ext cx="3891363" cy="503406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pcaspy</a:t>
            </a:r>
            <a:endParaRPr lang="en-US" b="1" dirty="0"/>
          </a:p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err="1"/>
              <a:t>github.com</a:t>
            </a:r>
            <a:r>
              <a:rPr lang="en-US" sz="1100" dirty="0"/>
              <a:t>/</a:t>
            </a:r>
            <a:r>
              <a:rPr lang="en-US" sz="1100" dirty="0" err="1"/>
              <a:t>paulscherrerinstitute</a:t>
            </a:r>
            <a:r>
              <a:rPr lang="en-US" sz="1100" dirty="0"/>
              <a:t>/</a:t>
            </a:r>
            <a:r>
              <a:rPr lang="en-US" sz="1100" dirty="0" err="1"/>
              <a:t>pcaspy</a:t>
            </a:r>
            <a:endParaRPr lang="en-US" b="1" dirty="0"/>
          </a:p>
          <a:p>
            <a:r>
              <a:rPr lang="en-US" sz="2000" dirty="0"/>
              <a:t>Most mature, started in 2011</a:t>
            </a:r>
          </a:p>
          <a:p>
            <a:r>
              <a:rPr lang="en-US" sz="2000" dirty="0"/>
              <a:t>Purely in Python code</a:t>
            </a:r>
          </a:p>
          <a:p>
            <a:r>
              <a:rPr lang="en-US" sz="2000" dirty="0"/>
              <a:t>But missing EPICS goodies</a:t>
            </a:r>
          </a:p>
          <a:p>
            <a:pPr lvl="1"/>
            <a:r>
              <a:rPr lang="en-US" sz="1600" dirty="0"/>
              <a:t>No “records”</a:t>
            </a:r>
          </a:p>
          <a:p>
            <a:pPr lvl="1"/>
            <a:r>
              <a:rPr lang="en-US" sz="1600" dirty="0"/>
              <a:t>autosave, IOC commands</a:t>
            </a:r>
          </a:p>
          <a:p>
            <a:r>
              <a:rPr lang="en-US" sz="2000" dirty="0"/>
              <a:t>Custom records implementation</a:t>
            </a:r>
          </a:p>
          <a:p>
            <a:pPr lvl="1"/>
            <a:r>
              <a:rPr lang="en-US" sz="1600" dirty="0"/>
              <a:t>No RTYP, EGU, SCAN etc. fields</a:t>
            </a:r>
          </a:p>
          <a:p>
            <a:pPr lvl="1"/>
            <a:r>
              <a:rPr lang="en-US" sz="1600" dirty="0"/>
              <a:t>Affects GUI tools</a:t>
            </a:r>
            <a:endParaRPr lang="en-US" sz="1100" dirty="0"/>
          </a:p>
          <a:p>
            <a:pPr lvl="1"/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F695EE-59CB-D442-BAE3-73A6AE1F9776}"/>
              </a:ext>
            </a:extLst>
          </p:cNvPr>
          <p:cNvSpPr txBox="1">
            <a:spLocks/>
          </p:cNvSpPr>
          <p:nvPr/>
        </p:nvSpPr>
        <p:spPr bwMode="auto">
          <a:xfrm>
            <a:off x="4200727" y="1154859"/>
            <a:ext cx="3888080" cy="454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/>
              <a:t>pyDevSup</a:t>
            </a:r>
            <a:endParaRPr lang="en-US" b="1" dirty="0"/>
          </a:p>
          <a:p>
            <a:pPr marL="0" indent="0">
              <a:buNone/>
            </a:pPr>
            <a:r>
              <a:rPr lang="en-US" sz="1100" dirty="0"/>
              <a:t>http://</a:t>
            </a:r>
            <a:r>
              <a:rPr lang="en-US" sz="1100" dirty="0" err="1"/>
              <a:t>mdavidsaver.github.io</a:t>
            </a:r>
            <a:r>
              <a:rPr lang="en-US" sz="1100" dirty="0"/>
              <a:t>/</a:t>
            </a:r>
            <a:r>
              <a:rPr lang="en-US" sz="1100" dirty="0" err="1"/>
              <a:t>pyDevSup</a:t>
            </a:r>
            <a:r>
              <a:rPr lang="en-US" sz="1100" dirty="0"/>
              <a:t>/</a:t>
            </a:r>
            <a:endParaRPr lang="en-US" sz="1100" b="1" dirty="0"/>
          </a:p>
          <a:p>
            <a:r>
              <a:rPr lang="en-US" sz="2000" dirty="0"/>
              <a:t>Plugs into standard EPICS IOC</a:t>
            </a:r>
          </a:p>
          <a:p>
            <a:r>
              <a:rPr lang="en-US" sz="2000" dirty="0"/>
              <a:t>Invoked from EPICS records</a:t>
            </a:r>
            <a:endParaRPr lang="en-US" sz="1600" dirty="0"/>
          </a:p>
          <a:p>
            <a:r>
              <a:rPr lang="en-US" sz="2000" dirty="0"/>
              <a:t>Invoked Python code must extend provided class</a:t>
            </a:r>
          </a:p>
          <a:p>
            <a:r>
              <a:rPr lang="en-US" sz="2000" dirty="0"/>
              <a:t>Most flexibility to update records and fields</a:t>
            </a:r>
            <a:endParaRPr lang="en-US" sz="11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E3C7BF-5485-E247-9422-826AFDCFA0E7}"/>
              </a:ext>
            </a:extLst>
          </p:cNvPr>
          <p:cNvSpPr txBox="1">
            <a:spLocks/>
          </p:cNvSpPr>
          <p:nvPr/>
        </p:nvSpPr>
        <p:spPr bwMode="auto">
          <a:xfrm>
            <a:off x="8088807" y="1154858"/>
            <a:ext cx="3888080" cy="503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err="1">
                <a:solidFill>
                  <a:srgbClr val="00B050"/>
                </a:solidFill>
              </a:rPr>
              <a:t>PyDevice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1100" dirty="0"/>
              <a:t>https://</a:t>
            </a:r>
            <a:r>
              <a:rPr lang="en-US" sz="1100" dirty="0" err="1"/>
              <a:t>github.com</a:t>
            </a:r>
            <a:r>
              <a:rPr lang="en-US" sz="1100" dirty="0"/>
              <a:t>/</a:t>
            </a:r>
            <a:r>
              <a:rPr lang="en-US" sz="1100" dirty="0" err="1"/>
              <a:t>klemenv</a:t>
            </a:r>
            <a:r>
              <a:rPr lang="en-US" sz="1100" dirty="0"/>
              <a:t>/</a:t>
            </a:r>
            <a:r>
              <a:rPr lang="en-US" sz="1100" dirty="0" err="1"/>
              <a:t>PyDevice</a:t>
            </a:r>
            <a:endParaRPr lang="en-US" sz="1100" b="1" dirty="0"/>
          </a:p>
          <a:p>
            <a:r>
              <a:rPr lang="en-US" sz="2000" dirty="0"/>
              <a:t>Plugs into existing EPICS IOCs</a:t>
            </a:r>
          </a:p>
          <a:p>
            <a:r>
              <a:rPr lang="en-US" sz="2000" dirty="0"/>
              <a:t>Invoked from EPICS records</a:t>
            </a:r>
          </a:p>
          <a:p>
            <a:r>
              <a:rPr lang="en-US" sz="2000" dirty="0"/>
              <a:t>Arbitrary Python code invoked from EPICS records</a:t>
            </a:r>
          </a:p>
          <a:p>
            <a:r>
              <a:rPr lang="en-US" sz="2000" dirty="0"/>
              <a:t>Can’t change record fields directly</a:t>
            </a:r>
          </a:p>
          <a:p>
            <a:r>
              <a:rPr lang="en-US" sz="2000" dirty="0"/>
              <a:t>EPICS-independent Python code</a:t>
            </a:r>
          </a:p>
          <a:p>
            <a:pPr lvl="1"/>
            <a:r>
              <a:rPr lang="en-US" sz="1600" dirty="0"/>
              <a:t>Can be reused or tested outside EPICS environment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878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EDD8-07E1-024E-BFCD-39D066A6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PyDevice</a:t>
            </a:r>
            <a:r>
              <a:rPr lang="en-US" dirty="0"/>
              <a:t> in more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42142-F088-ED4D-A93A-572E83C3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37784"/>
            <a:ext cx="8004569" cy="4586073"/>
          </a:xfrm>
        </p:spPr>
        <p:txBody>
          <a:bodyPr/>
          <a:lstStyle/>
          <a:p>
            <a:r>
              <a:rPr lang="en-US" dirty="0"/>
              <a:t>Python inside IOC</a:t>
            </a:r>
          </a:p>
          <a:p>
            <a:r>
              <a:rPr lang="en-US" dirty="0"/>
              <a:t>Call from startup file</a:t>
            </a:r>
          </a:p>
          <a:p>
            <a:r>
              <a:rPr lang="en-US" dirty="0"/>
              <a:t>Call from records</a:t>
            </a:r>
          </a:p>
          <a:p>
            <a:pPr lvl="1"/>
            <a:r>
              <a:rPr lang="en-US" dirty="0"/>
              <a:t>ai, </a:t>
            </a:r>
            <a:r>
              <a:rPr lang="en-US" dirty="0" err="1"/>
              <a:t>ao</a:t>
            </a:r>
            <a:r>
              <a:rPr lang="en-US" dirty="0"/>
              <a:t>, </a:t>
            </a:r>
            <a:r>
              <a:rPr lang="en-US" dirty="0" err="1"/>
              <a:t>longin</a:t>
            </a:r>
            <a:r>
              <a:rPr lang="en-US" dirty="0"/>
              <a:t>, </a:t>
            </a:r>
            <a:r>
              <a:rPr lang="en-US" dirty="0" err="1"/>
              <a:t>longout</a:t>
            </a:r>
            <a:r>
              <a:rPr lang="en-US" dirty="0"/>
              <a:t> bi, </a:t>
            </a:r>
            <a:r>
              <a:rPr lang="en-US" dirty="0" err="1"/>
              <a:t>bo</a:t>
            </a:r>
            <a:r>
              <a:rPr lang="en-US" dirty="0"/>
              <a:t>, </a:t>
            </a:r>
            <a:r>
              <a:rPr lang="en-US" dirty="0" err="1"/>
              <a:t>mbbo</a:t>
            </a:r>
            <a:r>
              <a:rPr lang="en-US" dirty="0"/>
              <a:t>, </a:t>
            </a:r>
            <a:r>
              <a:rPr lang="en-US" dirty="0" err="1"/>
              <a:t>mbbi</a:t>
            </a:r>
            <a:r>
              <a:rPr lang="en-US" dirty="0"/>
              <a:t>, </a:t>
            </a:r>
            <a:r>
              <a:rPr lang="en-US" dirty="0" err="1"/>
              <a:t>stringin</a:t>
            </a:r>
            <a:r>
              <a:rPr lang="en-US" dirty="0"/>
              <a:t>, </a:t>
            </a:r>
            <a:r>
              <a:rPr lang="en-US" dirty="0" err="1"/>
              <a:t>stringout</a:t>
            </a:r>
            <a:r>
              <a:rPr lang="en-US" dirty="0"/>
              <a:t>, waveform</a:t>
            </a:r>
          </a:p>
          <a:p>
            <a:r>
              <a:rPr lang="en-US" dirty="0"/>
              <a:t>Pass record fields to Python code</a:t>
            </a:r>
          </a:p>
          <a:p>
            <a:pPr lvl="1"/>
            <a:r>
              <a:rPr lang="en-US" dirty="0"/>
              <a:t>Values evaluated when record processes</a:t>
            </a:r>
          </a:p>
          <a:p>
            <a:pPr lvl="1"/>
            <a:r>
              <a:rPr lang="en-US" dirty="0"/>
              <a:t>Return value pushed to record VAL field</a:t>
            </a:r>
          </a:p>
          <a:p>
            <a:pPr lvl="1"/>
            <a:r>
              <a:rPr lang="en-US" dirty="0"/>
              <a:t>Types automatically converted</a:t>
            </a:r>
          </a:p>
          <a:p>
            <a:r>
              <a:rPr lang="en-US" dirty="0"/>
              <a:t>Python exceptions translate into SEVR&amp;STAT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A9F49AF-079A-92FA-3685-E424D01F9A46}"/>
              </a:ext>
            </a:extLst>
          </p:cNvPr>
          <p:cNvSpPr/>
          <p:nvPr/>
        </p:nvSpPr>
        <p:spPr>
          <a:xfrm>
            <a:off x="8452624" y="1237784"/>
            <a:ext cx="3619633" cy="2779045"/>
          </a:xfrm>
          <a:prstGeom prst="roundRect">
            <a:avLst>
              <a:gd name="adj" fmla="val 726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IOC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5F2300-E6E4-B069-4787-ED40F9797290}"/>
              </a:ext>
            </a:extLst>
          </p:cNvPr>
          <p:cNvSpPr/>
          <p:nvPr/>
        </p:nvSpPr>
        <p:spPr>
          <a:xfrm>
            <a:off x="8561591" y="1957038"/>
            <a:ext cx="1578428" cy="18638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Python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99E62-9A92-E558-FAB9-506B6605DA45}"/>
              </a:ext>
            </a:extLst>
          </p:cNvPr>
          <p:cNvSpPr txBox="1"/>
          <p:nvPr/>
        </p:nvSpPr>
        <p:spPr>
          <a:xfrm>
            <a:off x="10368619" y="2297632"/>
            <a:ext cx="1350050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>
                <a:latin typeface="+mn-lt"/>
              </a:rPr>
              <a:t>ai record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1C4B83-DE56-EC05-F1F6-C9BF68626CEE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9867876" y="2593098"/>
            <a:ext cx="500743" cy="858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D5847C-CBB2-E073-687A-2DF20C87F526}"/>
              </a:ext>
            </a:extLst>
          </p:cNvPr>
          <p:cNvSpPr txBox="1"/>
          <p:nvPr/>
        </p:nvSpPr>
        <p:spPr>
          <a:xfrm>
            <a:off x="10393895" y="3135832"/>
            <a:ext cx="1350050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 err="1">
                <a:latin typeface="+mn-lt"/>
              </a:rPr>
              <a:t>ao</a:t>
            </a:r>
            <a:r>
              <a:rPr lang="en-US" u="sng" dirty="0">
                <a:latin typeface="+mn-lt"/>
              </a:rPr>
              <a:t> record</a:t>
            </a:r>
            <a:br>
              <a:rPr lang="en-US" dirty="0">
                <a:latin typeface="+mn-lt"/>
              </a:rPr>
            </a:br>
            <a:r>
              <a:rPr lang="en-US" dirty="0"/>
              <a:t>OUT</a:t>
            </a:r>
            <a:endParaRPr lang="en-US" dirty="0">
              <a:latin typeface="+mn-l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AED9A6-09BE-2DD6-1AA1-187F39575D71}"/>
              </a:ext>
            </a:extLst>
          </p:cNvPr>
          <p:cNvCxnSpPr>
            <a:cxnSpLocks/>
          </p:cNvCxnSpPr>
          <p:nvPr/>
        </p:nvCxnSpPr>
        <p:spPr>
          <a:xfrm flipH="1">
            <a:off x="9914923" y="3431297"/>
            <a:ext cx="47897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D4135C9-202C-949C-43C2-4E12D74CD1C2}"/>
              </a:ext>
            </a:extLst>
          </p:cNvPr>
          <p:cNvSpPr txBox="1"/>
          <p:nvPr/>
        </p:nvSpPr>
        <p:spPr>
          <a:xfrm>
            <a:off x="8452624" y="320856"/>
            <a:ext cx="2308645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 err="1"/>
              <a:t>s</a:t>
            </a:r>
            <a:r>
              <a:rPr lang="en-US" u="sng" dirty="0" err="1">
                <a:latin typeface="+mn-lt"/>
              </a:rPr>
              <a:t>t.cmd</a:t>
            </a:r>
            <a:endParaRPr lang="en-US" u="sng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dirty="0" err="1"/>
              <a:t>pydev</a:t>
            </a:r>
            <a:r>
              <a:rPr lang="en-US" dirty="0"/>
              <a:t> “import </a:t>
            </a:r>
            <a:r>
              <a:rPr lang="en-US" dirty="0" err="1"/>
              <a:t>xyz</a:t>
            </a:r>
            <a:r>
              <a:rPr lang="en-US" dirty="0"/>
              <a:t>”</a:t>
            </a:r>
            <a:endParaRPr lang="en-US" dirty="0">
              <a:latin typeface="+mn-lt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10BDC74-A7B9-FF01-C1FF-CFA540D83AB2}"/>
              </a:ext>
            </a:extLst>
          </p:cNvPr>
          <p:cNvCxnSpPr>
            <a:cxnSpLocks/>
          </p:cNvCxnSpPr>
          <p:nvPr/>
        </p:nvCxnSpPr>
        <p:spPr>
          <a:xfrm>
            <a:off x="9416143" y="911787"/>
            <a:ext cx="0" cy="104525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93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2A320-4A8E-0F3B-3A9F-51832BFB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74320"/>
            <a:ext cx="5960147" cy="978729"/>
          </a:xfrm>
        </p:spPr>
        <p:txBody>
          <a:bodyPr/>
          <a:lstStyle/>
          <a:p>
            <a:r>
              <a:rPr lang="en-US" dirty="0" err="1"/>
              <a:t>PyDevice</a:t>
            </a:r>
            <a:r>
              <a:rPr lang="en-US" dirty="0"/>
              <a:t>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FFE30-5C87-58E5-C9BA-F0591CDBB996}"/>
              </a:ext>
            </a:extLst>
          </p:cNvPr>
          <p:cNvSpPr txBox="1"/>
          <p:nvPr/>
        </p:nvSpPr>
        <p:spPr>
          <a:xfrm>
            <a:off x="495082" y="1057106"/>
            <a:ext cx="4604146" cy="13388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 err="1"/>
              <a:t>s</a:t>
            </a:r>
            <a:r>
              <a:rPr lang="en-US" u="sng" dirty="0" err="1">
                <a:latin typeface="+mn-lt"/>
              </a:rPr>
              <a:t>t.cmd</a:t>
            </a:r>
            <a:br>
              <a:rPr lang="en-US" u="sng" dirty="0">
                <a:latin typeface="+mn-lt"/>
              </a:rPr>
            </a:br>
            <a:endParaRPr lang="en-US" u="sng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/>
              <a:t>﻿# Import what's used by records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pydev</a:t>
            </a:r>
            <a:r>
              <a:rPr lang="en-US" dirty="0"/>
              <a:t> "from datetime import datetime"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pydev</a:t>
            </a:r>
            <a:r>
              <a:rPr lang="en-US" dirty="0"/>
              <a:t> "from time import sleep"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32988-ECFD-2E3A-AE82-633A7B800CAC}"/>
              </a:ext>
            </a:extLst>
          </p:cNvPr>
          <p:cNvSpPr txBox="1"/>
          <p:nvPr/>
        </p:nvSpPr>
        <p:spPr>
          <a:xfrm>
            <a:off x="4909458" y="6412864"/>
            <a:ext cx="692208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ics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/examples/19_python</a:t>
            </a:r>
            <a:r>
              <a:rPr lang="en-US" dirty="0">
                <a:latin typeface="+mn-lt"/>
              </a:rPr>
              <a:t>: 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pyiocApp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/Db </a:t>
            </a:r>
            <a:r>
              <a:rPr lang="en-US" dirty="0">
                <a:latin typeface="+mn-lt"/>
              </a:rPr>
              <a:t>and 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iocBoot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pyioc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CD83C-FEFF-15E2-C4CB-856B251CF98C}"/>
              </a:ext>
            </a:extLst>
          </p:cNvPr>
          <p:cNvSpPr txBox="1"/>
          <p:nvPr/>
        </p:nvSpPr>
        <p:spPr>
          <a:xfrm>
            <a:off x="495082" y="2468403"/>
            <a:ext cx="8015336" cy="3831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u="sng" dirty="0"/>
              <a:t>1_hello.db</a:t>
            </a:r>
          </a:p>
          <a:p>
            <a:pPr algn="l">
              <a:lnSpc>
                <a:spcPct val="90000"/>
              </a:lnSpc>
            </a:pPr>
            <a:endParaRPr lang="en-US" u="sng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/>
              <a:t>﻿﻿record(</a:t>
            </a:r>
            <a:r>
              <a:rPr lang="en-US" dirty="0" err="1"/>
              <a:t>ao</a:t>
            </a:r>
            <a:r>
              <a:rPr lang="en-US" dirty="0"/>
              <a:t>, "hello")</a:t>
            </a:r>
          </a:p>
          <a:p>
            <a:pPr>
              <a:lnSpc>
                <a:spcPct val="90000"/>
              </a:lnSpc>
            </a:pPr>
            <a:r>
              <a:rPr lang="en-US" dirty="0"/>
              <a:t>{</a:t>
            </a:r>
          </a:p>
          <a:p>
            <a:pPr>
              <a:lnSpc>
                <a:spcPct val="90000"/>
              </a:lnSpc>
            </a:pPr>
            <a:r>
              <a:rPr lang="en-US" dirty="0"/>
              <a:t>    field(DTYP, "</a:t>
            </a:r>
            <a:r>
              <a:rPr lang="en-US" dirty="0" err="1"/>
              <a:t>pydev</a:t>
            </a:r>
            <a:r>
              <a:rPr lang="en-US" dirty="0"/>
              <a:t>")</a:t>
            </a:r>
          </a:p>
          <a:p>
            <a:pPr>
              <a:lnSpc>
                <a:spcPct val="90000"/>
              </a:lnSpc>
            </a:pPr>
            <a:r>
              <a:rPr lang="en-US" dirty="0"/>
              <a:t>    field(OUT,  "@print('Hello from </a:t>
            </a:r>
            <a:r>
              <a:rPr lang="en-US" dirty="0" err="1"/>
              <a:t>PyDevice</a:t>
            </a:r>
            <a:r>
              <a:rPr lang="en-US" dirty="0"/>
              <a:t>, it is ' + str(</a:t>
            </a:r>
            <a:r>
              <a:rPr lang="en-US" dirty="0" err="1"/>
              <a:t>datetime.now</a:t>
            </a:r>
            <a:r>
              <a:rPr lang="en-US" dirty="0"/>
              <a:t>()))")</a:t>
            </a:r>
          </a:p>
          <a:p>
            <a:pPr>
              <a:lnSpc>
                <a:spcPct val="90000"/>
              </a:lnSpc>
            </a:pPr>
            <a:r>
              <a:rPr lang="en-US" dirty="0"/>
              <a:t>    field(SCAN, "5 second")</a:t>
            </a:r>
          </a:p>
          <a:p>
            <a:pPr>
              <a:lnSpc>
                <a:spcPct val="90000"/>
              </a:lnSpc>
            </a:pPr>
            <a:r>
              <a:rPr lang="en-US" dirty="0"/>
              <a:t>}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record(</a:t>
            </a:r>
            <a:r>
              <a:rPr lang="en-US" dirty="0" err="1"/>
              <a:t>ao</a:t>
            </a:r>
            <a:r>
              <a:rPr lang="en-US" dirty="0"/>
              <a:t>, "delay")</a:t>
            </a:r>
          </a:p>
          <a:p>
            <a:pPr>
              <a:lnSpc>
                <a:spcPct val="90000"/>
              </a:lnSpc>
            </a:pPr>
            <a:r>
              <a:rPr lang="en-US" dirty="0"/>
              <a:t>{</a:t>
            </a:r>
          </a:p>
          <a:p>
            <a:pPr>
              <a:lnSpc>
                <a:spcPct val="90000"/>
              </a:lnSpc>
            </a:pPr>
            <a:r>
              <a:rPr lang="en-US" dirty="0"/>
              <a:t>    field(DTYP, "</a:t>
            </a:r>
            <a:r>
              <a:rPr lang="en-US" dirty="0" err="1"/>
              <a:t>pydev</a:t>
            </a:r>
            <a:r>
              <a:rPr lang="en-US" dirty="0"/>
              <a:t>")</a:t>
            </a:r>
          </a:p>
          <a:p>
            <a:pPr>
              <a:lnSpc>
                <a:spcPct val="90000"/>
              </a:lnSpc>
            </a:pPr>
            <a:r>
              <a:rPr lang="en-US" dirty="0"/>
              <a:t>    field(OUT,  "@sleep(VAL)")</a:t>
            </a:r>
          </a:p>
          <a:p>
            <a:pPr>
              <a:lnSpc>
                <a:spcPct val="90000"/>
              </a:lnSpc>
            </a:pPr>
            <a:r>
              <a:rPr lang="en-US" dirty="0"/>
              <a:t>}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0D43D3-DE8E-399F-1C89-802F424A019C}"/>
              </a:ext>
            </a:extLst>
          </p:cNvPr>
          <p:cNvSpPr txBox="1"/>
          <p:nvPr/>
        </p:nvSpPr>
        <p:spPr>
          <a:xfrm>
            <a:off x="6961632" y="557779"/>
            <a:ext cx="50292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Note time stamps of periodic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“Hello …” in IOC shell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Try this from terminal: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caput –c –w 20 delay 10</a:t>
            </a:r>
          </a:p>
        </p:txBody>
      </p:sp>
    </p:spTree>
    <p:extLst>
      <p:ext uri="{BB962C8B-B14F-4D97-AF65-F5344CB8AC3E}">
        <p14:creationId xmlns:p14="http://schemas.microsoft.com/office/powerpoint/2010/main" val="66568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20CB-F237-7841-98C2-132B87582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PyDevice</a:t>
            </a:r>
            <a:r>
              <a:rPr lang="en-US" dirty="0"/>
              <a:t> “</a:t>
            </a:r>
            <a:r>
              <a:rPr lang="en-US" dirty="0" err="1"/>
              <a:t>pycalc</a:t>
            </a:r>
            <a:r>
              <a:rPr lang="en-US" dirty="0"/>
              <a:t>”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0A2D-06E2-4D4A-BFAC-3AEE80EF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1148576"/>
            <a:ext cx="11662169" cy="2642839"/>
          </a:xfrm>
        </p:spPr>
        <p:txBody>
          <a:bodyPr/>
          <a:lstStyle/>
          <a:p>
            <a:r>
              <a:rPr lang="en-US" dirty="0"/>
              <a:t>New record type to support passing multiple parameters</a:t>
            </a:r>
          </a:p>
          <a:p>
            <a:pPr lvl="1"/>
            <a:r>
              <a:rPr lang="en-US" dirty="0"/>
              <a:t>Similar to </a:t>
            </a:r>
            <a:r>
              <a:rPr lang="en-US" dirty="0" err="1"/>
              <a:t>aSub</a:t>
            </a:r>
            <a:r>
              <a:rPr lang="en-US" dirty="0"/>
              <a:t>, </a:t>
            </a:r>
            <a:r>
              <a:rPr lang="en-US" dirty="0" err="1"/>
              <a:t>genSub</a:t>
            </a:r>
            <a:r>
              <a:rPr lang="en-US" dirty="0"/>
              <a:t>, calc records</a:t>
            </a:r>
          </a:p>
          <a:p>
            <a:pPr lvl="1"/>
            <a:r>
              <a:rPr lang="en-US" dirty="0"/>
              <a:t>But evaluate Python code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BFC42-55F1-3146-82D5-55C150D6BB0A}"/>
              </a:ext>
            </a:extLst>
          </p:cNvPr>
          <p:cNvSpPr txBox="1"/>
          <p:nvPr/>
        </p:nvSpPr>
        <p:spPr>
          <a:xfrm>
            <a:off x="818287" y="2939632"/>
            <a:ext cx="4114801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record</a:t>
            </a:r>
            <a:r>
              <a:rPr lang="en-US" sz="1800" dirty="0">
                <a:effectLst/>
                <a:latin typeface="LucidaConsole"/>
              </a:rPr>
              <a:t>(</a:t>
            </a:r>
            <a:r>
              <a:rPr lang="en-US" dirty="0" err="1">
                <a:solidFill>
                  <a:srgbClr val="3AA0AA"/>
                </a:solidFill>
                <a:latin typeface="LucidaConsole"/>
              </a:rPr>
              <a:t>pycalc</a:t>
            </a:r>
            <a:r>
              <a:rPr lang="en-US" dirty="0">
                <a:latin typeface="LucidaConsole"/>
              </a:rPr>
              <a:t>, "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Example:gcd</a:t>
            </a:r>
            <a:r>
              <a:rPr lang="en-US" sz="1800" dirty="0">
                <a:effectLst/>
                <a:latin typeface="LucidaConsole"/>
              </a:rPr>
              <a:t>")</a:t>
            </a:r>
          </a:p>
          <a:p>
            <a:r>
              <a:rPr lang="en-US" sz="1800" dirty="0">
                <a:effectLst/>
                <a:latin typeface="LucidaConsole"/>
              </a:rPr>
              <a:t>{</a:t>
            </a:r>
          </a:p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    field</a:t>
            </a:r>
            <a:r>
              <a:rPr lang="en-US" sz="1800" dirty="0">
                <a:effectLst/>
                <a:latin typeface="LucidaConsole"/>
              </a:rPr>
              <a:t>(INPA,</a:t>
            </a:r>
            <a:r>
              <a:rPr lang="en-US" dirty="0">
                <a:latin typeface="LucidaConsole"/>
              </a:rPr>
              <a:t> "</a:t>
            </a:r>
            <a:r>
              <a:rPr lang="en-US" sz="1800" dirty="0">
                <a:solidFill>
                  <a:srgbClr val="006DBF"/>
                </a:solidFill>
                <a:effectLst/>
                <a:latin typeface="LucidaConsole"/>
              </a:rPr>
              <a:t>training:pyioc:X1 CP</a:t>
            </a:r>
            <a:r>
              <a:rPr lang="en-US" sz="1800" dirty="0">
                <a:effectLst/>
                <a:latin typeface="LucidaConsole"/>
              </a:rPr>
              <a:t>")</a:t>
            </a:r>
            <a:endParaRPr lang="en-US" dirty="0">
              <a:effectLst/>
            </a:endParaRP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(INPB,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training:pyioc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:Y1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(INPC,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training:pyioc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:X2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(INPD,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training:pyioc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:Y2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(CALC,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gcd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(A,B,C,D)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latin typeface="LucidaConsole"/>
              </a:rPr>
              <a:t>}</a:t>
            </a:r>
            <a:endParaRPr lang="en-US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21748F-5F05-EC44-8CE1-2A5D353C965E}"/>
              </a:ext>
            </a:extLst>
          </p:cNvPr>
          <p:cNvSpPr txBox="1"/>
          <p:nvPr/>
        </p:nvSpPr>
        <p:spPr>
          <a:xfrm>
            <a:off x="5074336" y="2939631"/>
            <a:ext cx="585810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record</a:t>
            </a:r>
            <a:r>
              <a:rPr lang="en-US" sz="1800" dirty="0">
                <a:effectLst/>
                <a:latin typeface="LucidaConsole"/>
              </a:rPr>
              <a:t>(</a:t>
            </a:r>
            <a:r>
              <a:rPr lang="en-US" dirty="0" err="1">
                <a:solidFill>
                  <a:srgbClr val="3AA0AA"/>
                </a:solidFill>
                <a:latin typeface="LucidaConsole"/>
              </a:rPr>
              <a:t>pycalc</a:t>
            </a:r>
            <a:r>
              <a:rPr lang="en-US" dirty="0">
                <a:latin typeface="LucidaConsole"/>
              </a:rPr>
              <a:t>, "</a:t>
            </a:r>
            <a:r>
              <a:rPr lang="en-US" sz="1800" dirty="0" err="1">
                <a:solidFill>
                  <a:srgbClr val="006DBF"/>
                </a:solidFill>
                <a:effectLst/>
                <a:latin typeface="LucidaConsole"/>
              </a:rPr>
              <a:t>Example:GetHtml</a:t>
            </a:r>
            <a:r>
              <a:rPr lang="en-US" sz="1800" dirty="0">
                <a:effectLst/>
                <a:latin typeface="LucidaConsole"/>
              </a:rPr>
              <a:t>")</a:t>
            </a:r>
          </a:p>
          <a:p>
            <a:r>
              <a:rPr lang="en-US" sz="1800" dirty="0">
                <a:effectLst/>
                <a:latin typeface="LucidaConsole"/>
              </a:rPr>
              <a:t>{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(INPA,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Example:Proto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sz="1800" dirty="0">
                <a:solidFill>
                  <a:srgbClr val="6B9138"/>
                </a:solidFill>
                <a:effectLst/>
                <a:latin typeface="LucidaConsole"/>
              </a:rPr>
              <a:t>    field</a:t>
            </a:r>
            <a:r>
              <a:rPr lang="en-US" sz="1800" dirty="0">
                <a:effectLst/>
                <a:latin typeface="LucidaConsole"/>
              </a:rPr>
              <a:t>(INPB,</a:t>
            </a:r>
            <a:r>
              <a:rPr lang="en-US" dirty="0">
                <a:latin typeface="LucidaConsole"/>
              </a:rPr>
              <a:t>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Example:Hostname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</a:t>
            </a:r>
            <a:r>
              <a:rPr lang="en-US" sz="1800" dirty="0">
                <a:solidFill>
                  <a:srgbClr val="006DBF"/>
                </a:solidFill>
                <a:effectLst/>
                <a:latin typeface="LucidaConsole"/>
              </a:rPr>
              <a:t>CP</a:t>
            </a:r>
            <a:r>
              <a:rPr lang="en-US" sz="1800" dirty="0">
                <a:effectLst/>
                <a:latin typeface="LucidaConsole"/>
              </a:rPr>
              <a:t>")</a:t>
            </a:r>
            <a:endParaRPr lang="en-US" dirty="0">
              <a:effectLst/>
            </a:endParaRP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(INPC,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Example:Port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 CP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solidFill>
                  <a:srgbClr val="6B9138"/>
                </a:solidFill>
                <a:latin typeface="LucidaConsole"/>
              </a:rPr>
              <a:t>    field</a:t>
            </a:r>
            <a:r>
              <a:rPr lang="en-US" dirty="0">
                <a:latin typeface="LucidaConsole"/>
              </a:rPr>
              <a:t>(CALC, "</a:t>
            </a:r>
            <a:r>
              <a:rPr lang="en-US" dirty="0" err="1">
                <a:solidFill>
                  <a:srgbClr val="006DBF"/>
                </a:solidFill>
                <a:latin typeface="LucidaConsole"/>
              </a:rPr>
              <a:t>mywebClientFetch</a:t>
            </a:r>
            <a:r>
              <a:rPr lang="en-US" dirty="0">
                <a:solidFill>
                  <a:srgbClr val="006DBF"/>
                </a:solidFill>
                <a:latin typeface="LucidaConsole"/>
              </a:rPr>
              <a:t>(‘A’, ‘B’, C)</a:t>
            </a:r>
            <a:r>
              <a:rPr lang="en-US" dirty="0">
                <a:latin typeface="LucidaConsole"/>
              </a:rPr>
              <a:t>")</a:t>
            </a:r>
          </a:p>
          <a:p>
            <a:r>
              <a:rPr lang="en-US" dirty="0">
                <a:latin typeface="LucidaConsole"/>
              </a:rPr>
              <a:t>}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344521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6F5DE5-FF42-42F2-9962-F83010572F4E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748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Century Gothic</vt:lpstr>
      <vt:lpstr>Courier New</vt:lpstr>
      <vt:lpstr>LucidaConsole</vt:lpstr>
      <vt:lpstr>ORNL</vt:lpstr>
      <vt:lpstr>PyDevice for Python IOC</vt:lpstr>
      <vt:lpstr>Why Python? Why Python IOC?</vt:lpstr>
      <vt:lpstr>Example: Proposal Database</vt:lpstr>
      <vt:lpstr>Example: Computations</vt:lpstr>
      <vt:lpstr>Example: Energy Adjustment</vt:lpstr>
      <vt:lpstr>Available Python IOC solutions</vt:lpstr>
      <vt:lpstr>PyDevice in more details</vt:lpstr>
      <vt:lpstr>PyDevice Example</vt:lpstr>
      <vt:lpstr>PyDevice “pycalc” Record</vt:lpstr>
      <vt:lpstr>Weather demo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2026-06-17T20:14:53Z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